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5_7035578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0">
          <p15:clr>
            <a:srgbClr val="A4A3A4"/>
          </p15:clr>
        </p15:guide>
        <p15:guide id="2" pos="27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18EB5F-6573-DE6C-13CC-B64046E8359A}" name="Luisa Bober" initials="LB" userId="31b1a7fdbd151c30" providerId="Windows Live"/>
  <p188:author id="{1C3200DB-9257-E0FE-D48D-C678F6676C28}" name="Lea Reuchlein" initials="LR" userId="c40b8337c0f2e497" providerId="Windows Live"/>
  <p188:author id="{AB338AE6-7451-364D-6495-C650BABA240E}" name="Mona Grobe" initials="MG" userId="S::mo.grobe@tu-braunschweig.de::fe619cbe-0123-4ed0-a237-1a04828560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F1"/>
    <a:srgbClr val="03524A"/>
    <a:srgbClr val="A5C2BF"/>
    <a:srgbClr val="E0ECE8"/>
    <a:srgbClr val="6B9B96"/>
    <a:srgbClr val="E26D01"/>
    <a:srgbClr val="DCE9E4"/>
    <a:srgbClr val="DBE8E4"/>
    <a:srgbClr val="C4D7D5"/>
    <a:srgbClr val="E4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84314" autoAdjust="0"/>
  </p:normalViewPr>
  <p:slideViewPr>
    <p:cSldViewPr>
      <p:cViewPr varScale="1">
        <p:scale>
          <a:sx n="87" d="100"/>
          <a:sy n="87" d="100"/>
        </p:scale>
        <p:origin x="336" y="91"/>
      </p:cViewPr>
      <p:guideLst>
        <p:guide orient="horz" pos="500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-1013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modernComment_105_703557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E93DFC-70D0-4B54-9038-8A02DFD71CC4}" authorId="{1C3200DB-9257-E0FE-D48D-C678F6676C28}" status="resolved" created="2025-07-21T14:06:07.65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82544003" sldId="261"/>
      <ac:spMk id="2" creationId="{DB457142-C1E9-B2B4-F79F-A704431A8F52}"/>
      <ac:txMk cp="11" len="21">
        <ac:context len="142" hash="1715188897"/>
      </ac:txMk>
    </ac:txMkLst>
    <p188:pos x="5384801" y="210979"/>
    <p188:replyLst>
      <p188:reply id="{FA0F1772-703C-4D7C-B621-18C437A6C3B9}" authorId="{AB338AE6-7451-364D-6495-C650BABA240E}" created="2025-07-22T08:43:56.090">
        <p188:txBody>
          <a:bodyPr/>
          <a:lstStyle/>
          <a:p>
            <a:r>
              <a:rPr lang="de-DE"/>
              <a:t>Da gehe ich mit ☺️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7-22T14:59:49.394" authorId="{1C3200DB-9257-E0FE-D48D-C678F6676C28}"/>
              </p223:rxn>
            </p223:reactions>
          </p:ext>
        </p188:extLst>
      </p188:reply>
    </p188:replyLst>
    <p188:txBody>
      <a:bodyPr/>
      <a:lstStyle/>
      <a:p>
        <a:r>
          <a:rPr lang="de-DE"/>
          <a:t>Ich finde diese Farbkombination etwas ansprechender (nur als Vorschlag angedacht☺️)</a:t>
        </a:r>
      </a:p>
    </p188:txBody>
  </p188:cm>
  <p188:cm id="{E47CDE44-8161-4A5D-BBB6-DED399FEE398}" authorId="{AB338AE6-7451-364D-6495-C650BABA240E}" created="2025-08-05T12:04:10.557">
    <pc:sldMkLst xmlns:pc="http://schemas.microsoft.com/office/powerpoint/2013/main/command">
      <pc:docMk/>
      <pc:sldMk cId="1882544003" sldId="261"/>
    </pc:sldMkLst>
    <p188:txBody>
      <a:bodyPr/>
      <a:lstStyle/>
      <a:p>
        <a:r>
          <a:rPr lang="de-DE"/>
          <a:t>Liebe Lea: Bitte schau, ob du den Sprechener*innentext findest. Anja hat dir den mal per Mail geschickt. Diesen unten in die Notizen und bitte ob er angepasst werden muss. Falls ja: Bitte anpassen.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4AA6088-1FF0-4E53-845C-EFEDD1C948F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2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sA-Stud@tu-braunschweig.d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Checkliste: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Raum &amp; Zeit klar?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Präsi auf Stick &amp; eigenem Laptop dabei?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HDMI-Adapter und HDMI-Kabel dabei? (sonst bei AOS ausleihen)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Bitte ca. 10 Min vorher vor Ort sein und Technik schon anschließen.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Hier noch ein bisschen Futter für die 2–3-minütige Vorstellung:</a:t>
            </a:r>
          </a:p>
          <a:p>
            <a:endParaRPr lang="de-DE" sz="1200" b="1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Hi, ich bin NAME und würde euch gerne von einem tollen Projekt erzählen, bei dem ich als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HiWi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/Praktikant mitarbeite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Ich bin mir sicher, dass ihr alle schon einmal Phasen mit hohem Stress erlebt habt, die vielleicht sogar weit über ein gesundes Maß hinausgingen. Damit seid ihr definitiv nicht allein.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Stress im Studium und der gesunde Umgang damit werden aktuell immer wichtiger.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Genau hier setzt unser Projekt </a:t>
            </a:r>
            <a:r>
              <a:rPr lang="de-DE" b="1" dirty="0" err="1"/>
              <a:t>GesA</a:t>
            </a:r>
            <a:r>
              <a:rPr lang="de-DE" b="1" dirty="0"/>
              <a:t> Stud</a:t>
            </a:r>
            <a:r>
              <a:rPr lang="de-DE" dirty="0"/>
              <a:t> an. Wir beschäftigen uns mit der Gesundheitsprävention für Studierende und möchten euch gezielt unterstützen.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Mit einer Teilnahme an unserer Studie könnt ihr nicht nur wertvolle Einblicke erhalten, sondern auch praktische Tipps bekommen, die euch individuell dabei unterstützen, euer Studium gesünder und erfolgreicher zu gestalten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Unser Ziel ist es, dass ihr euer Studium gesünder, entspannter und erfolgreicher meistert.</a:t>
            </a:r>
            <a:endParaRPr lang="de-DE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Eine Teilnahme dauert 1 Semester, darüber hinweg gibt es mehrere Befragungen (Aufwand in den ersten 8 Wochen am intensivsten)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Teilnahme wird mit 30€ vergütet sowie es ein zusätzliches Losverfahren mit mehreren Gutscheinen im Wert von bis zu 50 € gibt.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Start ist immer zu Semesteranfang, um dieses Semester noch dabei zu sein, müsst ihr euch noch bis 26.04. um 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15 Uhr registrieren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Mehr Infos auf der Webseite und bei Fragen kann man sich auch an 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GesA-Stud@tu-braunschweig.de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wenden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Scannt gerne den QR-Code für die Anmeldung oder macht euch ein Foto</a:t>
            </a: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de-DE" sz="1200" b="0" i="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Arial" charset="0"/>
              <a:ea typeface="+mn-ea"/>
              <a:cs typeface="+mn-cs"/>
            </a:endParaRP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Erzählt bitte NICHTS von Coaching, Training, Transfertool – da wir unterschiedliche Studienbedingungen haben, wäre das echt ungünstig.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05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296864" y="1087041"/>
            <a:ext cx="8550275" cy="1990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Platzhalter für Bild, Bild auf Titelfolie hinter das Logo einsetzen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3077766"/>
            <a:ext cx="8583612" cy="1644253"/>
          </a:xfrm>
          <a:prstGeom prst="rect">
            <a:avLst/>
          </a:prstGeom>
          <a:solidFill>
            <a:srgbClr val="FFF0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6" name="Picture 16" descr="TU_Braunschweig_0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376" b="24680"/>
          <a:stretch/>
        </p:blipFill>
        <p:spPr bwMode="auto">
          <a:xfrm>
            <a:off x="287339" y="1080000"/>
            <a:ext cx="8582400" cy="19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4680000"/>
            <a:ext cx="8583612" cy="215503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267075"/>
            <a:ext cx="7772400" cy="65484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4124326"/>
            <a:ext cx="7747000" cy="2500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Vorname, Nachname der Referentin/des Referenten, Datum</a:t>
            </a:r>
          </a:p>
        </p:txBody>
      </p:sp>
      <p:pic>
        <p:nvPicPr>
          <p:cNvPr id="9" name="Picture 13" descr="TUBS_CO_15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000"/>
            <a:ext cx="2124001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850106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31800" y="1004888"/>
            <a:ext cx="8370888" cy="3467100"/>
          </a:xfrm>
          <a:noFill/>
        </p:spPr>
        <p:txBody>
          <a:bodyPr/>
          <a:lstStyle/>
          <a:p>
            <a:pPr lvl="0">
              <a:buClr>
                <a:srgbClr val="C0C0C0"/>
              </a:buClr>
            </a:pPr>
            <a:r>
              <a:rPr lang="de-DE" sz="2000">
                <a:solidFill>
                  <a:srgbClr val="C0C0C0"/>
                </a:solidFill>
              </a:rPr>
              <a:t>Mastertextformat bearbeiten</a:t>
            </a:r>
          </a:p>
          <a:p>
            <a:pPr lvl="1">
              <a:buClr>
                <a:srgbClr val="C0C0C0"/>
              </a:buClr>
            </a:pPr>
            <a:r>
              <a:rPr lang="de-DE" sz="2000">
                <a:solidFill>
                  <a:srgbClr val="C0C0C0"/>
                </a:solidFill>
              </a:rPr>
              <a:t>Zweite Ebene</a:t>
            </a:r>
          </a:p>
          <a:p>
            <a:pPr lvl="2">
              <a:buClr>
                <a:srgbClr val="C0C0C0"/>
              </a:buClr>
            </a:pPr>
            <a:r>
              <a:rPr lang="de-DE" sz="2000">
                <a:solidFill>
                  <a:srgbClr val="C0C0C0"/>
                </a:solidFill>
              </a:rPr>
              <a:t>Dritte Ebene</a:t>
            </a:r>
          </a:p>
          <a:p>
            <a:pPr lvl="3">
              <a:buClr>
                <a:srgbClr val="C0C0C0"/>
              </a:buClr>
            </a:pPr>
            <a:r>
              <a:rPr lang="de-DE" sz="2000">
                <a:solidFill>
                  <a:srgbClr val="C0C0C0"/>
                </a:solidFill>
              </a:rPr>
              <a:t>Vierte Ebene</a:t>
            </a:r>
          </a:p>
          <a:p>
            <a:pPr lvl="4">
              <a:buClr>
                <a:srgbClr val="C0C0C0"/>
              </a:buClr>
            </a:pPr>
            <a:r>
              <a:rPr lang="de-DE" sz="2000">
                <a:solidFill>
                  <a:srgbClr val="C0C0C0"/>
                </a:solidFill>
              </a:rPr>
              <a:t>Fünfte Ebene</a:t>
            </a:r>
            <a:endParaRPr lang="de-DE" sz="20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8928000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Picture 1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17163"/>
          <a:stretch/>
        </p:blipFill>
        <p:spPr bwMode="auto">
          <a:xfrm>
            <a:off x="216000" y="288327"/>
            <a:ext cx="8712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5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6000" y="288000"/>
            <a:ext cx="8712000" cy="226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8928000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5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8927999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Picture 16"/>
          <p:cNvPicPr preferRelativeResize="0"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b="24901"/>
          <a:stretch/>
        </p:blipFill>
        <p:spPr bwMode="auto">
          <a:xfrm>
            <a:off x="216000" y="288327"/>
            <a:ext cx="8712000" cy="2268000"/>
          </a:xfrm>
          <a:prstGeom prst="rect">
            <a:avLst/>
          </a:prstGeom>
          <a:solidFill>
            <a:srgbClr val="FFDC4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57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6000" y="288000"/>
            <a:ext cx="8712000" cy="226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8927999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04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32" y="900000"/>
            <a:ext cx="403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2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14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32" y="900000"/>
            <a:ext cx="403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37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04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5533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4561200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83344"/>
            <a:ext cx="837565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900000"/>
            <a:ext cx="837565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421650" y="4605338"/>
            <a:ext cx="44555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/>
              <a:t>Datum | Referent/in | Kurztitel der Präsentation (bitte im Master einfügen) | Seite</a:t>
            </a:r>
            <a:r>
              <a:rPr lang="de-DE" sz="800" baseline="0" dirty="0"/>
              <a:t> </a:t>
            </a:r>
            <a:fld id="{54091A06-E49E-4F45-A4ED-27B9A60B04AE}" type="slidenum">
              <a:rPr lang="de-DE" sz="800" baseline="0" smtClean="0"/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/>
          </a:p>
          <a:p>
            <a:endParaRPr lang="de-DE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4" r:id="rId4"/>
    <p:sldLayoutId id="2147483660" r:id="rId5"/>
    <p:sldLayoutId id="2147483667" r:id="rId6"/>
    <p:sldLayoutId id="2147483668" r:id="rId7"/>
    <p:sldLayoutId id="2147483669" r:id="rId8"/>
    <p:sldLayoutId id="2147483670" r:id="rId9"/>
    <p:sldLayoutId id="2147483661" r:id="rId10"/>
    <p:sldLayoutId id="2147483664" r:id="rId11"/>
    <p:sldLayoutId id="2147483665" r:id="rId12"/>
    <p:sldLayoutId id="2147483666" r:id="rId13"/>
    <p:sldLayoutId id="2147483650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18/10/relationships/comments" Target="../comments/modernComment_105_70355783.xm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A19F5-5FAC-CE38-6637-EB9F65AFE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857FF736-3866-18CB-540A-E43F38F2D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87500"/>
          </a:xfrm>
          <a:prstGeom prst="rect">
            <a:avLst/>
          </a:prstGeom>
          <a:solidFill>
            <a:srgbClr val="03524A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6437A7E-1151-68D8-D0A5-1F9A1C00C242}"/>
              </a:ext>
            </a:extLst>
          </p:cNvPr>
          <p:cNvGrpSpPr/>
          <p:nvPr/>
        </p:nvGrpSpPr>
        <p:grpSpPr>
          <a:xfrm>
            <a:off x="0" y="-83160"/>
            <a:ext cx="1187624" cy="935638"/>
            <a:chOff x="0" y="-83160"/>
            <a:chExt cx="1815840" cy="1271880"/>
          </a:xfrm>
          <a:solidFill>
            <a:srgbClr val="EDF4F1"/>
          </a:solidFill>
        </p:grpSpPr>
        <p:sp>
          <p:nvSpPr>
            <p:cNvPr id="38" name="Dreieck 3">
              <a:extLst>
                <a:ext uri="{FF2B5EF4-FFF2-40B4-BE49-F238E27FC236}">
                  <a16:creationId xmlns:a16="http://schemas.microsoft.com/office/drawing/2014/main" id="{CC6AA005-4FF6-4E90-55E0-6CD7F9C282A4}"/>
                </a:ext>
              </a:extLst>
            </p:cNvPr>
            <p:cNvSpPr/>
            <p:nvPr/>
          </p:nvSpPr>
          <p:spPr>
            <a:xfrm flipH="1" flipV="1">
              <a:off x="437040" y="-83160"/>
              <a:ext cx="1378800" cy="1271880"/>
            </a:xfrm>
            <a:prstGeom prst="triangle">
              <a:avLst>
                <a:gd name="adj" fmla="val 50000"/>
              </a:avLst>
            </a:prstGeom>
            <a:solidFill>
              <a:srgbClr val="A5C2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de-DE" sz="78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" name="Dreieck 4">
              <a:extLst>
                <a:ext uri="{FF2B5EF4-FFF2-40B4-BE49-F238E27FC236}">
                  <a16:creationId xmlns:a16="http://schemas.microsoft.com/office/drawing/2014/main" id="{C7E27D5B-9E0A-7BA3-3715-232BBE6D4337}"/>
                </a:ext>
              </a:extLst>
            </p:cNvPr>
            <p:cNvSpPr/>
            <p:nvPr/>
          </p:nvSpPr>
          <p:spPr>
            <a:xfrm flipV="1">
              <a:off x="496800" y="-720"/>
              <a:ext cx="1198440" cy="110556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de-DE" sz="78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" name="Rechteck 3">
              <a:extLst>
                <a:ext uri="{FF2B5EF4-FFF2-40B4-BE49-F238E27FC236}">
                  <a16:creationId xmlns:a16="http://schemas.microsoft.com/office/drawing/2014/main" id="{009E667E-80CE-B62B-CA2A-77F016B37649}"/>
                </a:ext>
              </a:extLst>
            </p:cNvPr>
            <p:cNvSpPr/>
            <p:nvPr/>
          </p:nvSpPr>
          <p:spPr>
            <a:xfrm>
              <a:off x="0" y="720"/>
              <a:ext cx="1092600" cy="1104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de-DE" sz="78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B457142-C1E9-B2B4-F79F-A704431A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122396"/>
            <a:ext cx="7989408" cy="531019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Gesund und </a:t>
            </a:r>
            <a:r>
              <a:rPr lang="de-DE">
                <a:solidFill>
                  <a:schemeClr val="bg1"/>
                </a:solidFill>
              </a:rPr>
              <a:t>erfolgreich studieren </a:t>
            </a:r>
            <a:r>
              <a:rPr lang="de-DE" dirty="0">
                <a:solidFill>
                  <a:schemeClr val="bg1"/>
                </a:solidFill>
              </a:rPr>
              <a:t>(</a:t>
            </a:r>
            <a:r>
              <a:rPr lang="de-DE" dirty="0" err="1">
                <a:solidFill>
                  <a:schemeClr val="bg1"/>
                </a:solidFill>
              </a:rPr>
              <a:t>GesA</a:t>
            </a:r>
            <a:r>
              <a:rPr lang="de-DE" dirty="0">
                <a:solidFill>
                  <a:schemeClr val="bg1"/>
                </a:solidFill>
              </a:rPr>
              <a:t> Stud)</a:t>
            </a:r>
            <a:br>
              <a:rPr lang="de-DE" dirty="0">
                <a:solidFill>
                  <a:srgbClr val="EDF4F1"/>
                </a:solidFill>
              </a:rPr>
            </a:br>
            <a:r>
              <a:rPr lang="de-DE" sz="1400" dirty="0">
                <a:solidFill>
                  <a:srgbClr val="EDF4F1"/>
                </a:solidFill>
              </a:rPr>
              <a:t> </a:t>
            </a:r>
            <a:r>
              <a:rPr lang="de-DE" sz="1200" strike="noStrike" spc="-1" dirty="0">
                <a:solidFill>
                  <a:srgbClr val="EDF4F1"/>
                </a:solidFill>
                <a:ea typeface="Times New Roman"/>
              </a:rPr>
              <a:t>Forschungsprojekt zur Förderung studentischer Gesundheit und Studienerfolg</a:t>
            </a:r>
            <a:r>
              <a:rPr lang="de-DE" sz="1200" spc="-1" dirty="0">
                <a:solidFill>
                  <a:srgbClr val="EDF4F1"/>
                </a:solidFill>
                <a:ea typeface="Times New Roman"/>
              </a:rPr>
              <a:t>, gefördert vom BMFTR</a:t>
            </a:r>
            <a:endParaRPr lang="de-DE" sz="1200" dirty="0">
              <a:solidFill>
                <a:srgbClr val="EDF4F1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AFC50A9-D317-4520-11B0-A9FED8313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25" y="897523"/>
            <a:ext cx="5903554" cy="34416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de-DE" sz="1400" b="1" dirty="0">
                <a:solidFill>
                  <a:srgbClr val="03524A"/>
                </a:solidFill>
              </a:rPr>
              <a:t>Du fühlst dich im Studium gestresst? Dann nimm jetzt teil!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Individuelles Feedback</a:t>
            </a:r>
            <a:r>
              <a:rPr lang="de-D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Erhalte persönliche Rückmeldungen zu deinen Anforderungen und Ressourcen im Studium.</a:t>
            </a:r>
            <a:endParaRPr lang="de-DE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Gesundheit im Fokus</a:t>
            </a:r>
            <a:r>
              <a:rPr lang="de-D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Entdecke einfache Ansätze, um entspannter zu studieren und deine Leistungsfähigkeit zu steigern.</a:t>
            </a:r>
            <a:endParaRPr lang="de-DE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Zukunft gestalten</a:t>
            </a:r>
            <a:r>
              <a:rPr lang="de-D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Stärke dich für den Berufseinstieg und werde Teil einer positiven Veränderung in der Arbeitswelt.</a:t>
            </a:r>
            <a:endParaRPr lang="de-DE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30 € Vergütung</a:t>
            </a:r>
            <a:r>
              <a:rPr lang="de-D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und ein zusätzliches </a:t>
            </a:r>
            <a:r>
              <a:rPr lang="de-DE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Losverfahren </a:t>
            </a:r>
            <a:r>
              <a:rPr lang="de-DE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mit mehreren Gutscheinen im Wert von 50€, 30€ und 10€ </a:t>
            </a:r>
            <a:r>
              <a:rPr lang="de-D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(je nach deiner Beteiligung an der Studie). </a:t>
            </a:r>
            <a:r>
              <a:rPr lang="de-D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Deine vollständige Teilnahme wird honoriert!</a:t>
            </a:r>
            <a:endParaRPr lang="de-DE" sz="1200" b="1" dirty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de-DE" sz="1400" b="1" dirty="0">
                <a:solidFill>
                  <a:srgbClr val="03524A"/>
                </a:solidFill>
              </a:rPr>
              <a:t>So funktioniert‘s: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Die Teilnahme erfolgt über ein Semester hinweg.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Es gibt r</a:t>
            </a:r>
            <a:r>
              <a:rPr lang="de-DE" sz="1200" dirty="0">
                <a:solidFill>
                  <a:schemeClr val="tx1"/>
                </a:solidFill>
              </a:rPr>
              <a:t>egelmäßige Befragungen.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Der intensive Teil der Studie konzentriert sich auf die ersten 8 Wochen.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Der Aufwand kann variieren, je nach Studienbedingung (inkl. Wartekontrollgru</a:t>
            </a:r>
            <a:r>
              <a:rPr lang="de-DE" sz="1200" dirty="0"/>
              <a:t>ppe</a:t>
            </a:r>
            <a:r>
              <a:rPr lang="de-DE" sz="1200" dirty="0">
                <a:solidFill>
                  <a:schemeClr val="tx1"/>
                </a:solidFill>
              </a:rPr>
              <a:t>).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Deine Teilnahme kann deutschlandweit und auch virtuell stattfinden.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200" kern="0" dirty="0"/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B72D761-2D45-340D-A7C8-999991E51A97}"/>
              </a:ext>
            </a:extLst>
          </p:cNvPr>
          <p:cNvSpPr/>
          <p:nvPr/>
        </p:nvSpPr>
        <p:spPr bwMode="auto">
          <a:xfrm>
            <a:off x="6191153" y="896975"/>
            <a:ext cx="2759522" cy="3442210"/>
          </a:xfrm>
          <a:prstGeom prst="rect">
            <a:avLst/>
          </a:prstGeom>
          <a:solidFill>
            <a:srgbClr val="CCDDDB"/>
          </a:solidFill>
          <a:ln w="9525" cap="flat" cmpd="sng" algn="ctr">
            <a:solidFill>
              <a:srgbClr val="0053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de-DE" sz="1000" b="1" kern="0" dirty="0"/>
              <a:t>Start: </a:t>
            </a:r>
            <a:r>
              <a:rPr lang="de-DE" sz="1000" kern="0" dirty="0"/>
              <a:t>Semesterbeginn (April/Oktober)</a:t>
            </a:r>
          </a:p>
          <a:p>
            <a:pPr algn="ctr">
              <a:spcAft>
                <a:spcPts val="200"/>
              </a:spcAft>
            </a:pPr>
            <a:r>
              <a:rPr lang="de-DE" sz="1200" b="1" kern="0" dirty="0">
                <a:solidFill>
                  <a:srgbClr val="E26D01"/>
                </a:solidFill>
              </a:rPr>
              <a:t>Bis zum </a:t>
            </a:r>
            <a:r>
              <a:rPr lang="de-DE" sz="1200" b="1" kern="0">
                <a:solidFill>
                  <a:srgbClr val="E26D01"/>
                </a:solidFill>
              </a:rPr>
              <a:t>26.04. (15:00h</a:t>
            </a:r>
            <a:r>
              <a:rPr lang="de-DE" sz="1200" b="1" kern="0" dirty="0">
                <a:solidFill>
                  <a:srgbClr val="E26D01"/>
                </a:solidFill>
              </a:rPr>
              <a:t>) anmelden und dieses Semester dabei sein!</a:t>
            </a:r>
          </a:p>
          <a:p>
            <a:pPr algn="ctr">
              <a:spcAft>
                <a:spcPts val="200"/>
              </a:spcAft>
            </a:pPr>
            <a:endParaRPr lang="de-DE" sz="1000" b="1" dirty="0">
              <a:solidFill>
                <a:schemeClr val="tx1"/>
              </a:solidFill>
            </a:endParaRPr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1000" b="1" dirty="0">
              <a:solidFill>
                <a:schemeClr val="tx1"/>
              </a:solidFill>
            </a:endParaRPr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1000" b="1" dirty="0">
              <a:solidFill>
                <a:schemeClr val="tx1"/>
              </a:solidFill>
            </a:endParaRPr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1000" b="1" dirty="0">
              <a:solidFill>
                <a:schemeClr val="tx1"/>
              </a:solidFill>
            </a:endParaRPr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1000" b="1" dirty="0">
              <a:solidFill>
                <a:schemeClr val="tx1"/>
              </a:solidFill>
            </a:endParaRPr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900" b="1" dirty="0"/>
          </a:p>
          <a:p>
            <a:pPr algn="ctr">
              <a:spcAft>
                <a:spcPts val="200"/>
              </a:spcAft>
            </a:pPr>
            <a:r>
              <a:rPr lang="de-DE" sz="1000" b="1" dirty="0">
                <a:solidFill>
                  <a:schemeClr val="tx1"/>
                </a:solidFill>
              </a:rPr>
              <a:t>Weitere Informationen findest du unter: </a:t>
            </a:r>
            <a:r>
              <a:rPr lang="de-DE" sz="1000" dirty="0"/>
              <a:t>https://</a:t>
            </a:r>
            <a:r>
              <a:rPr lang="de-DE" sz="1000" dirty="0" err="1"/>
              <a:t>www.tubraunschweig.de</a:t>
            </a:r>
            <a:r>
              <a:rPr lang="de-DE" sz="1000" dirty="0"/>
              <a:t>/</a:t>
            </a:r>
            <a:br>
              <a:rPr lang="de-DE" sz="1000" dirty="0"/>
            </a:br>
            <a:r>
              <a:rPr lang="de-DE" sz="1000" dirty="0" err="1"/>
              <a:t>psychologie</a:t>
            </a:r>
            <a:r>
              <a:rPr lang="de-DE" sz="1000" dirty="0"/>
              <a:t>/</a:t>
            </a:r>
            <a:r>
              <a:rPr lang="de-DE" sz="1000" dirty="0" err="1"/>
              <a:t>aos</a:t>
            </a:r>
            <a:r>
              <a:rPr lang="de-DE" sz="1000" dirty="0"/>
              <a:t>/</a:t>
            </a:r>
            <a:r>
              <a:rPr lang="de-DE" sz="1000" dirty="0" err="1"/>
              <a:t>forschung</a:t>
            </a:r>
            <a:r>
              <a:rPr lang="de-DE" sz="1000" dirty="0"/>
              <a:t>/</a:t>
            </a:r>
            <a:r>
              <a:rPr lang="de-DE" sz="1000" dirty="0" err="1"/>
              <a:t>projekte</a:t>
            </a:r>
            <a:r>
              <a:rPr lang="de-DE" sz="1000" dirty="0"/>
              <a:t>/</a:t>
            </a:r>
            <a:r>
              <a:rPr lang="de-DE" sz="1000" dirty="0" err="1"/>
              <a:t>gesa-stud</a:t>
            </a:r>
            <a:endParaRPr lang="de-DE" sz="1000" dirty="0"/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D6D88F0B-409B-D748-1D24-E1C4F2BB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587974"/>
            <a:ext cx="535087" cy="5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6B4DE3-DD4B-D103-F287-EA6D4869E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93" y="27182"/>
            <a:ext cx="709612" cy="709612"/>
          </a:xfrm>
          <a:prstGeom prst="rect">
            <a:avLst/>
          </a:prstGeom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40CDC72D-F184-32CA-D9B4-B0C496CC640F}"/>
              </a:ext>
            </a:extLst>
          </p:cNvPr>
          <p:cNvSpPr/>
          <p:nvPr/>
        </p:nvSpPr>
        <p:spPr>
          <a:xfrm>
            <a:off x="539552" y="787500"/>
            <a:ext cx="1440160" cy="6497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F515892-5EDF-326A-6491-916E580FB78A}"/>
              </a:ext>
            </a:extLst>
          </p:cNvPr>
          <p:cNvGrpSpPr>
            <a:grpSpLocks noChangeAspect="1"/>
          </p:cNvGrpSpPr>
          <p:nvPr/>
        </p:nvGrpSpPr>
        <p:grpSpPr>
          <a:xfrm>
            <a:off x="6552184" y="1552882"/>
            <a:ext cx="2037459" cy="2037736"/>
            <a:chOff x="8610966" y="-164081"/>
            <a:chExt cx="2160000" cy="216029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0A47930-526A-7518-A15C-0679035398C9}"/>
                </a:ext>
              </a:extLst>
            </p:cNvPr>
            <p:cNvSpPr/>
            <p:nvPr/>
          </p:nvSpPr>
          <p:spPr>
            <a:xfrm>
              <a:off x="8610966" y="-164081"/>
              <a:ext cx="2160000" cy="2160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QR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F53E5E2-E362-CE75-00F4-0FC8C8073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79229" y="31737"/>
              <a:ext cx="1823473" cy="1823473"/>
            </a:xfrm>
            <a:prstGeom prst="rect">
              <a:avLst/>
            </a:prstGeom>
          </p:spPr>
        </p:pic>
      </p:grpSp>
      <p:sp>
        <p:nvSpPr>
          <p:cNvPr id="43" name="Rechteck 42">
            <a:extLst>
              <a:ext uri="{FF2B5EF4-FFF2-40B4-BE49-F238E27FC236}">
                <a16:creationId xmlns:a16="http://schemas.microsoft.com/office/drawing/2014/main" id="{8C88A517-BE0B-6E2E-5FB9-3C07186095F9}"/>
              </a:ext>
            </a:extLst>
          </p:cNvPr>
          <p:cNvSpPr/>
          <p:nvPr/>
        </p:nvSpPr>
        <p:spPr>
          <a:xfrm>
            <a:off x="1403648" y="4615599"/>
            <a:ext cx="4248472" cy="2880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2B70EE7-57DC-FE01-BFF9-7D52166FF89D}"/>
              </a:ext>
            </a:extLst>
          </p:cNvPr>
          <p:cNvGrpSpPr>
            <a:grpSpLocks noChangeAspect="1"/>
          </p:cNvGrpSpPr>
          <p:nvPr/>
        </p:nvGrpSpPr>
        <p:grpSpPr>
          <a:xfrm>
            <a:off x="4561903" y="2803710"/>
            <a:ext cx="1287524" cy="787500"/>
            <a:chOff x="4976843" y="2646842"/>
            <a:chExt cx="1973233" cy="1206904"/>
          </a:xfrm>
        </p:grpSpPr>
        <p:pic>
          <p:nvPicPr>
            <p:cNvPr id="7" name="Grafik 6" descr="Ein Bild, das Tanzen, Tanz, Kleidung, Person enthält.&#10;&#10;Automatisch generierte Beschreibung">
              <a:extLst>
                <a:ext uri="{FF2B5EF4-FFF2-40B4-BE49-F238E27FC236}">
                  <a16:creationId xmlns:a16="http://schemas.microsoft.com/office/drawing/2014/main" id="{15B28082-8F6C-F2AA-1E01-2C4E29C1D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843" y="2646842"/>
              <a:ext cx="1973233" cy="1183940"/>
            </a:xfrm>
            <a:prstGeom prst="rect">
              <a:avLst/>
            </a:prstGeom>
          </p:spPr>
        </p:pic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92ADE722-21E4-9B48-3090-71BA09E97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580" y="3747700"/>
              <a:ext cx="668823" cy="10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/>
            <a:lstStyle>
              <a:lvl1pPr>
                <a:spcBef>
                  <a:spcPct val="20000"/>
                </a:spcBef>
                <a:buChar char="•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usSansPro-Regular" panose="02010504030101020104" pitchFamily="2" charset="0"/>
                </a:rPr>
                <a:t>Design: freepik.com</a:t>
              </a:r>
              <a:endParaRPr lang="de-DE" altLang="de-DE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NexusSansPro-Regular" panose="02010504030101020104" pitchFamily="2" charset="0"/>
              </a:endParaRPr>
            </a:p>
          </p:txBody>
        </p:sp>
      </p:grpSp>
      <p:pic>
        <p:nvPicPr>
          <p:cNvPr id="12" name="Grafik 11" descr="Cursor">
            <a:extLst>
              <a:ext uri="{FF2B5EF4-FFF2-40B4-BE49-F238E27FC236}">
                <a16:creationId xmlns:a16="http://schemas.microsoft.com/office/drawing/2014/main" id="{7D39F3C0-2C18-CFAE-A370-F7BE6A4E17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67846" y="1552882"/>
            <a:ext cx="287544" cy="28754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020BB22-03EB-8055-CD6B-EC41855C18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14610" r="10538" b="14549"/>
          <a:stretch/>
        </p:blipFill>
        <p:spPr>
          <a:xfrm>
            <a:off x="7596336" y="4613461"/>
            <a:ext cx="804919" cy="4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40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TUBraunschweig_PPT2007_Folienpool_16_9</Template>
  <TotalTime>0</TotalTime>
  <Words>544</Words>
  <Application>Microsoft Office PowerPoint</Application>
  <PresentationFormat>Bildschirmpräsentation (16:9)</PresentationFormat>
  <Paragraphs>52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NexusSansPro-Regular</vt:lpstr>
      <vt:lpstr>Times New Roman</vt:lpstr>
      <vt:lpstr>Wingdings</vt:lpstr>
      <vt:lpstr>TUBraunschweig_PPT2007_Folienpool_16_9</vt:lpstr>
      <vt:lpstr>Gesund und erfolgreich studieren (GesA Stud)  Forschungsprojekt zur Förderung studentischer Gesundheit und Studienerfolg, gefördert vom BMFTR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 und erfolgreich studieren! (GesA Stud) Ein Projekt der TU Braunschweig, gefördert vom BMBF.</dc:title>
  <dc:creator>Jenny Moschell</dc:creator>
  <cp:lastModifiedBy>Mona Grobe</cp:lastModifiedBy>
  <cp:revision>39</cp:revision>
  <dcterms:created xsi:type="dcterms:W3CDTF">2025-04-07T10:12:24Z</dcterms:created>
  <dcterms:modified xsi:type="dcterms:W3CDTF">2026-02-19T08:12:11Z</dcterms:modified>
</cp:coreProperties>
</file>